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6858000" cy="9906000"/>
  <p:notesSz cx="6858000" cy="9906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90195" y="157479"/>
            <a:ext cx="6308344" cy="27432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541509"/>
            <a:ext cx="6850887" cy="36385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82600" y="539750"/>
            <a:ext cx="1249146" cy="4140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agrobank.com.my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4770" y="503936"/>
            <a:ext cx="2484755" cy="444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9"/>
              </a:lnSpc>
              <a:spcBef>
                <a:spcPts val="95"/>
              </a:spcBef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SOALAN-SOALAN</a:t>
            </a:r>
            <a:r>
              <a:rPr dirty="0" sz="16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LAZIM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410"/>
              </a:lnSpc>
            </a:pPr>
            <a:r>
              <a:rPr dirty="0" sz="1200" spc="-5" b="1">
                <a:latin typeface="Arial"/>
                <a:cs typeface="Arial"/>
              </a:rPr>
              <a:t>PROGRAM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spc="-30" b="1">
                <a:latin typeface="Arial"/>
                <a:cs typeface="Arial"/>
              </a:rPr>
              <a:t>PEMBIAYAAN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30" b="1">
                <a:latin typeface="Arial"/>
                <a:cs typeface="Arial"/>
              </a:rPr>
              <a:t>PADI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09955" y="1122680"/>
          <a:ext cx="6136005" cy="83858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420"/>
                <a:gridCol w="2239010"/>
                <a:gridCol w="3443604"/>
              </a:tblGrid>
              <a:tr h="291083"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350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SOALAN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0965"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JAWAPAN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096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768858"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844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Apakah</a:t>
                      </a:r>
                      <a:r>
                        <a:rPr dirty="0" sz="900" spc="204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itu</a:t>
                      </a:r>
                      <a:r>
                        <a:rPr dirty="0" sz="900" spc="204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Program</a:t>
                      </a:r>
                      <a:r>
                        <a:rPr dirty="0" sz="900" spc="2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920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06680" marR="123825">
                        <a:lnSpc>
                          <a:spcPct val="95800"/>
                        </a:lnSpc>
                        <a:spcBef>
                          <a:spcPts val="825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Program ini merupakan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satu kemudahan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 tanpa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cagaran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bagi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membiayai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modal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pusingan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penanaman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untuk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pesawah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yang mempunyai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sistem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pengurusan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sawah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yang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teratur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sistematik</a:t>
                      </a:r>
                      <a:r>
                        <a:rPr dirty="0" sz="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serta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disahkan</a:t>
                      </a:r>
                      <a:r>
                        <a:rPr dirty="0" sz="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oleh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agensi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kerajaan </a:t>
                      </a:r>
                      <a:r>
                        <a:rPr dirty="0" sz="900" spc="-2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yang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berkaitan.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047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0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R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2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36766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Apakah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jenis kemudahan yang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disediakan bagi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047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just" marL="385445" marR="66040" indent="-287020">
                        <a:lnSpc>
                          <a:spcPct val="95900"/>
                        </a:lnSpc>
                        <a:spcBef>
                          <a:spcPts val="5"/>
                        </a:spcBef>
                        <a:buFont typeface="Arial MT"/>
                        <a:buAutoNum type="romanLcPeriod"/>
                        <a:tabLst>
                          <a:tab pos="386080" algn="l"/>
                        </a:tabLst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BERNAS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 Paddy-i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: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Pesawah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yang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mempunyai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ikatan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pembekalan hasil padi dengan Kilang Beras Bernas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(KBB)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yang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juga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dikenali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sebagai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Peserta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Rakan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Ladang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BERNAS.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385445" marR="66040" indent="-287020">
                        <a:lnSpc>
                          <a:spcPts val="1030"/>
                        </a:lnSpc>
                        <a:spcBef>
                          <a:spcPts val="655"/>
                        </a:spcBef>
                        <a:buFont typeface="Arial MT"/>
                        <a:buAutoNum type="romanLcPeriod"/>
                        <a:tabLst>
                          <a:tab pos="386080" algn="l"/>
                        </a:tabLst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PPK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 Paddy-i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: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Pesawah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yang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mempunyai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ikatan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pembekalan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pengurusan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hasil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dengan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Pertubuhan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Peladang Kawasan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(PPK).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385445" marR="66040" indent="-287020">
                        <a:lnSpc>
                          <a:spcPct val="95900"/>
                        </a:lnSpc>
                        <a:spcBef>
                          <a:spcPts val="585"/>
                        </a:spcBef>
                        <a:buFont typeface="Arial MT"/>
                        <a:buAutoNum type="romanLcPeriod"/>
                        <a:tabLst>
                          <a:tab pos="386080" algn="l"/>
                        </a:tabLst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KPK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 Paddy-i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: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Pesawah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yang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mempunyai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ikatan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pembekalan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pengurusan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hasil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dengan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Kilang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Komersial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(KPK)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selain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dari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Kilang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Beras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Bernas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(KBB).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385445" marR="67310" indent="-287020">
                        <a:lnSpc>
                          <a:spcPct val="95900"/>
                        </a:lnSpc>
                        <a:spcBef>
                          <a:spcPts val="590"/>
                        </a:spcBef>
                        <a:buFont typeface="Arial MT"/>
                        <a:buAutoNum type="romanLcPeriod"/>
                        <a:tabLst>
                          <a:tab pos="386080" algn="l"/>
                        </a:tabLst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Agro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Paddy-i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: Pesawah yang tidak mempunyai sebarang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ikatan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pembekalan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pengurusan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hasil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dengan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mana-mana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Kilang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Komersial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(KPK)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pihak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pembeli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hasil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05026"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3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Apakah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syarat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kelayakan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935" indent="-287655">
                        <a:lnSpc>
                          <a:spcPct val="100000"/>
                        </a:lnSpc>
                        <a:spcBef>
                          <a:spcPts val="335"/>
                        </a:spcBef>
                        <a:buAutoNum type="romanLcPeriod"/>
                        <a:tabLst>
                          <a:tab pos="368935" algn="l"/>
                          <a:tab pos="369570" algn="l"/>
                        </a:tabLst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Warganegara</a:t>
                      </a:r>
                      <a:r>
                        <a:rPr dirty="0" sz="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Malaysia.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368935" marR="84455" indent="-287020">
                        <a:lnSpc>
                          <a:spcPts val="1030"/>
                        </a:lnSpc>
                        <a:spcBef>
                          <a:spcPts val="675"/>
                        </a:spcBef>
                        <a:buAutoNum type="romanLcPeriod"/>
                        <a:tabLst>
                          <a:tab pos="369570" algn="l"/>
                        </a:tabLst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Berusia dari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18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tahun sehingga genap 70 tahun pada tarikh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tamat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tempoh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368935" marR="83185" indent="-287020">
                        <a:lnSpc>
                          <a:spcPts val="1030"/>
                        </a:lnSpc>
                        <a:spcBef>
                          <a:spcPts val="620"/>
                        </a:spcBef>
                        <a:buAutoNum type="romanLcPeriod"/>
                        <a:tabLst>
                          <a:tab pos="369570" algn="l"/>
                        </a:tabLst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Bayaran hasil padi, Skim Subsidi Harga Padi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(SSHP)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insentif yang berkaitan telah daftarkan oleh BERNAS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untuk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disalurkan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melalui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akaun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deposit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Agrobank.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368935" marR="85090" indent="-287020">
                        <a:lnSpc>
                          <a:spcPct val="95900"/>
                        </a:lnSpc>
                        <a:spcBef>
                          <a:spcPts val="580"/>
                        </a:spcBef>
                        <a:buAutoNum type="romanLcPeriod"/>
                        <a:tabLst>
                          <a:tab pos="369570" algn="l"/>
                        </a:tabLst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Tidak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dikenakan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tindakan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undang-undang,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termasuklah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tindakan kebankrapan, tidak diisytihar bankrap, dan tidak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mempunyai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rekod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kegagalan pembayaran kredit dengan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mana-mana institusi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kewangan.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33297"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4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285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 marR="267335">
                        <a:lnSpc>
                          <a:spcPts val="1070"/>
                        </a:lnSpc>
                        <a:spcBef>
                          <a:spcPts val="39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Berapakah</a:t>
                      </a:r>
                      <a:r>
                        <a:rPr dirty="0" sz="9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tempoh</a:t>
                      </a:r>
                      <a:r>
                        <a:rPr dirty="0" sz="9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 dan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jumlah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yang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diberikan?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95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5885" marR="73660">
                        <a:lnSpc>
                          <a:spcPct val="95900"/>
                        </a:lnSpc>
                        <a:spcBef>
                          <a:spcPts val="484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Tempoh pembiayaan adalah tidak melebihi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lima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(5) tahun atau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sehingga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berumur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genap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70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tahun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tarikh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matang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(yang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mana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terdahulu).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Walaubagaimanapun, bagi pelanggan melebihi usia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70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tahun,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boleh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dibuat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dengan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menerima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bersama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daripada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kalangan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ahli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keluarga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terdekat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seperti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pasangan</a:t>
                      </a:r>
                      <a:r>
                        <a:rPr dirty="0" sz="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suami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isteri,</a:t>
                      </a:r>
                      <a:r>
                        <a:rPr dirty="0" sz="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anak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kandung,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ibubapa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kandung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dan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adik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beradik kandung.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Jumlah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 sehingga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RM 50,000*.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159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7570"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5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003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303530">
                        <a:lnSpc>
                          <a:spcPts val="1070"/>
                        </a:lnSpc>
                        <a:spcBef>
                          <a:spcPts val="88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Berapakah</a:t>
                      </a:r>
                      <a:r>
                        <a:rPr dirty="0" sz="900" spc="1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kadar</a:t>
                      </a:r>
                      <a:r>
                        <a:rPr dirty="0" sz="900" spc="1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keuntungan</a:t>
                      </a:r>
                      <a:r>
                        <a:rPr dirty="0" sz="900" spc="1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yang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ditawarkan?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1117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just" marL="278765" marR="74930" indent="-182880">
                        <a:lnSpc>
                          <a:spcPct val="96100"/>
                        </a:lnSpc>
                        <a:buFont typeface="Arial MT"/>
                        <a:buAutoNum type="romanLcPeriod"/>
                        <a:tabLst>
                          <a:tab pos="279400" algn="l"/>
                        </a:tabLst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BERNAS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Paddy-i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: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Kadar keuntungan bagi pembiayaan ini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adalah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serendah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1%*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semusim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(6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bulan)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dikira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berdasarkan</a:t>
                      </a:r>
                      <a:r>
                        <a:rPr dirty="0" sz="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baki bulanan.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278765" marR="78105" indent="-182880">
                        <a:lnSpc>
                          <a:spcPts val="1030"/>
                        </a:lnSpc>
                        <a:spcBef>
                          <a:spcPts val="640"/>
                        </a:spcBef>
                        <a:buFont typeface="Arial MT"/>
                        <a:buAutoNum type="romanLcPeriod"/>
                        <a:tabLst>
                          <a:tab pos="279400" algn="l"/>
                        </a:tabLst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PPK</a:t>
                      </a:r>
                      <a:r>
                        <a:rPr dirty="0" sz="9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Paddy-i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: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Kadar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keuntungan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bagi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ini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adalah </a:t>
                      </a:r>
                      <a:r>
                        <a:rPr dirty="0" sz="900" spc="-2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serendah 1.75%* semusim (6 bulan) dan dikira berdasarkan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baki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bulanan.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278765" marR="78105" indent="-182880">
                        <a:lnSpc>
                          <a:spcPts val="1030"/>
                        </a:lnSpc>
                        <a:spcBef>
                          <a:spcPts val="630"/>
                        </a:spcBef>
                        <a:buFont typeface="Arial MT"/>
                        <a:buAutoNum type="romanLcPeriod"/>
                        <a:tabLst>
                          <a:tab pos="279400" algn="l"/>
                        </a:tabLst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KPK</a:t>
                      </a:r>
                      <a:r>
                        <a:rPr dirty="0" sz="9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Paddy-i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: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Kadar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keuntungan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bagi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ini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adalah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serendah 1.75%* semusim (6 bulan) dan dikira berdasarkan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baki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bulanan.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algn="just" marL="278765" marR="73660" indent="-182880">
                        <a:lnSpc>
                          <a:spcPts val="1030"/>
                        </a:lnSpc>
                        <a:spcBef>
                          <a:spcPts val="635"/>
                        </a:spcBef>
                        <a:buFont typeface="Arial MT"/>
                        <a:buAutoNum type="romanLcPeriod"/>
                        <a:tabLst>
                          <a:tab pos="279400" algn="l"/>
                        </a:tabLst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Agro</a:t>
                      </a:r>
                      <a:r>
                        <a:rPr dirty="0" sz="9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Paddy-i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: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Kadar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keuntungan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bagi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2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ini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adalah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serendah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3.25%*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semusim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(6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 bulan)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dikira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berdasarkan</a:t>
                      </a:r>
                      <a:r>
                        <a:rPr dirty="0" sz="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baki bulanan.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97790">
                        <a:lnSpc>
                          <a:spcPts val="1040"/>
                        </a:lnSpc>
                        <a:spcBef>
                          <a:spcPts val="54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*Tertakluk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kepada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terma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dan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syarat.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4770" y="503936"/>
            <a:ext cx="2484755" cy="444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889"/>
              </a:lnSpc>
              <a:spcBef>
                <a:spcPts val="95"/>
              </a:spcBef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SOALAN-SOALAN</a:t>
            </a:r>
            <a:r>
              <a:rPr dirty="0" sz="16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LAZIM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410"/>
              </a:lnSpc>
            </a:pPr>
            <a:r>
              <a:rPr dirty="0" sz="1200" spc="-5" b="1">
                <a:latin typeface="Arial"/>
                <a:cs typeface="Arial"/>
              </a:rPr>
              <a:t>PROGRAM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spc="-30" b="1">
                <a:latin typeface="Arial"/>
                <a:cs typeface="Arial"/>
              </a:rPr>
              <a:t>PEMBIAYAAN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30" b="1">
                <a:latin typeface="Arial"/>
                <a:cs typeface="Arial"/>
              </a:rPr>
              <a:t>PADI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09955" y="1122680"/>
          <a:ext cx="6136005" cy="590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233295"/>
                <a:gridCol w="3457575"/>
              </a:tblGrid>
              <a:tr h="364998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350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SOALAN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0965"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JAWAPAN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0965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1240535">
                <a:tc>
                  <a:txBody>
                    <a:bodyPr/>
                    <a:lstStyle/>
                    <a:p>
                      <a:pPr algn="ctr" marL="419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6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1280">
                        <a:lnSpc>
                          <a:spcPts val="1070"/>
                        </a:lnSpc>
                        <a:spcBef>
                          <a:spcPts val="475"/>
                        </a:spcBef>
                        <a:tabLst>
                          <a:tab pos="1003935" algn="l"/>
                          <a:tab pos="1371600" algn="l"/>
                          <a:tab pos="192913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Ba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ga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k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ara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ba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ag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i 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ini?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03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5885" marR="88900">
                        <a:lnSpc>
                          <a:spcPct val="95900"/>
                        </a:lnSpc>
                        <a:spcBef>
                          <a:spcPts val="50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Pembayaran jumlah keseluruhan pembiayaan bagi setiap musim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(6 bulan) hendaklah dilakukan secara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penuh/pukal pada atau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sebelum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tarikh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matang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tempoh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pembiayaan.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Jika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gagal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membuat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pembayaran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yang</a:t>
                      </a:r>
                      <a:r>
                        <a:rPr dirty="0" sz="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telah</a:t>
                      </a:r>
                      <a:r>
                        <a:rPr dirty="0" sz="900" spc="-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ditetapkan,</a:t>
                      </a:r>
                      <a:r>
                        <a:rPr dirty="0" sz="900" spc="-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ta’widh</a:t>
                      </a:r>
                      <a:r>
                        <a:rPr dirty="0" sz="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(ganti </a:t>
                      </a:r>
                      <a:r>
                        <a:rPr dirty="0" sz="900" spc="-2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rugi)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akan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dikenakan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berdasarkan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garis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panduan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yang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dikeluarkan oleh Bank Negara Malaysia berpandukan kepada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resolusi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Majlis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Penasihat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Syariah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Bank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Negara Malaysia.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6350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3300"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7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88900">
                        <a:lnSpc>
                          <a:spcPct val="99000"/>
                        </a:lnSpc>
                        <a:spcBef>
                          <a:spcPts val="345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Adakah terdapat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sebarang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penalti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yang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akan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dikenakan sekiranya pelanggan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membuat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penjelasan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awal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38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0" marR="255270">
                        <a:lnSpc>
                          <a:spcPts val="1040"/>
                        </a:lnSpc>
                        <a:spcBef>
                          <a:spcPts val="40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Pelanggan</a:t>
                      </a:r>
                      <a:r>
                        <a:rPr dirty="0" sz="9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tidak</a:t>
                      </a:r>
                      <a:r>
                        <a:rPr dirty="0" sz="9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akan</a:t>
                      </a:r>
                      <a:r>
                        <a:rPr dirty="0" sz="9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dikenakan</a:t>
                      </a:r>
                      <a:r>
                        <a:rPr dirty="0" sz="9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sebarang</a:t>
                      </a:r>
                      <a:r>
                        <a:rPr dirty="0" sz="9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penalti</a:t>
                      </a:r>
                      <a:r>
                        <a:rPr dirty="0" sz="9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sekiranya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membuat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penjelasan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awal</a:t>
                      </a:r>
                      <a:r>
                        <a:rPr dirty="0" sz="900" spc="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65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8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95250">
                        <a:lnSpc>
                          <a:spcPct val="99300"/>
                        </a:lnSpc>
                        <a:spcBef>
                          <a:spcPts val="34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Adakah pihak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Bank</a:t>
                      </a:r>
                      <a:r>
                        <a:rPr dirty="0" sz="9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akan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mengambil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tindakanundang-undang</a:t>
                      </a:r>
                      <a:r>
                        <a:rPr dirty="0" sz="900" spc="2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sekiranya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pihak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 tidak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mampu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membuat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bayaran pembiayaan kerana kematian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 perniagaan terjejas akibat bencana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alam, pandemik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 epidemik?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5885" marR="73660">
                        <a:lnSpc>
                          <a:spcPct val="95800"/>
                        </a:lnSpc>
                        <a:spcBef>
                          <a:spcPts val="35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Sekiranya berlaku kematian maka pembiayaan pelanggan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akan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dilindungi</a:t>
                      </a:r>
                      <a:r>
                        <a:rPr dirty="0" sz="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oleh</a:t>
                      </a:r>
                      <a:r>
                        <a:rPr dirty="0" sz="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takaful</a:t>
                      </a:r>
                      <a:r>
                        <a:rPr dirty="0" sz="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kredit</a:t>
                      </a:r>
                      <a:r>
                        <a:rPr dirty="0" sz="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dengan</a:t>
                      </a:r>
                      <a:r>
                        <a:rPr dirty="0" sz="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syarat</a:t>
                      </a:r>
                      <a:r>
                        <a:rPr dirty="0" sz="9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</a:t>
                      </a:r>
                      <a:r>
                        <a:rPr dirty="0" sz="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mengambil </a:t>
                      </a:r>
                      <a:r>
                        <a:rPr dirty="0" sz="900" spc="-2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takaful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kredit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tersebut.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Malahan,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sekiranya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berlaku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ketidakmampuan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untuk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membuat</a:t>
                      </a:r>
                      <a:r>
                        <a:rPr dirty="0" sz="900" spc="2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bayaran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disebabkan perniagaan terjejas kesan daripada bencana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alam, 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pandemik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epidemik,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maka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pihak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Bank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boleh,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tertakluk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kepada</a:t>
                      </a:r>
                      <a:r>
                        <a:rPr dirty="0" sz="9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mana-mana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arahan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daripada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Bank</a:t>
                      </a:r>
                      <a:r>
                        <a:rPr dirty="0" sz="90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Negara</a:t>
                      </a:r>
                      <a:r>
                        <a:rPr dirty="0" sz="9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Malaysia</a:t>
                      </a:r>
                      <a:r>
                        <a:rPr dirty="0" sz="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 </a:t>
                      </a:r>
                      <a:r>
                        <a:rPr dirty="0" sz="900" spc="-2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permohonan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daripada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pelanggan,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mengambil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tindakan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penstrukturan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penjadualan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semula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tersebut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mengikut kesusaian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aliran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tunai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pelanggan.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697"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9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337820">
                        <a:lnSpc>
                          <a:spcPct val="99500"/>
                        </a:lnSpc>
                        <a:spcBef>
                          <a:spcPts val="34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Adakah terdapat sebarang cagaran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 jaminan yang diperlukan bagi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ini?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622300">
                        <a:lnSpc>
                          <a:spcPts val="1030"/>
                        </a:lnSpc>
                        <a:spcBef>
                          <a:spcPts val="409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Tiada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sebarang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cagaran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jaminan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diperlukan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bagi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ini.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2069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443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10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381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 marR="560705">
                        <a:lnSpc>
                          <a:spcPts val="1070"/>
                        </a:lnSpc>
                        <a:spcBef>
                          <a:spcPts val="38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Dimanakah pelanggan boleh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u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k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k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an</a:t>
                      </a:r>
                      <a:r>
                        <a:rPr dirty="0" sz="900" spc="-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ho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an?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82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0" marR="310515">
                        <a:lnSpc>
                          <a:spcPts val="1030"/>
                        </a:lnSpc>
                        <a:spcBef>
                          <a:spcPts val="385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Pemohon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boleh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mengemukakan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pemohonan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dengan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mengunjungi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mana-mana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Pusat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Kredit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atau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cawangan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Agrobank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yang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berdekatan.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1008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11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381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297815">
                        <a:lnSpc>
                          <a:spcPts val="1070"/>
                        </a:lnSpc>
                        <a:spcBef>
                          <a:spcPts val="38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Dimanakah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keterangan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lanjut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dan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borang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permohonan</a:t>
                      </a:r>
                      <a:r>
                        <a:rPr dirty="0" sz="9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boleh</a:t>
                      </a:r>
                      <a:r>
                        <a:rPr dirty="0" sz="9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didapati?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482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330835">
                        <a:lnSpc>
                          <a:spcPts val="1030"/>
                        </a:lnSpc>
                        <a:spcBef>
                          <a:spcPts val="470"/>
                        </a:spcBef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Pelanggan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boleh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mendapatkan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keterangan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lanjut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mengenai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pembiayaan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ini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borang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permohonan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melalui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: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438784" indent="-343535">
                        <a:lnSpc>
                          <a:spcPct val="100000"/>
                        </a:lnSpc>
                        <a:spcBef>
                          <a:spcPts val="360"/>
                        </a:spcBef>
                        <a:buAutoNum type="romanLcPeriod"/>
                        <a:tabLst>
                          <a:tab pos="438784" algn="l"/>
                          <a:tab pos="439420" algn="l"/>
                        </a:tabLst>
                      </a:pPr>
                      <a:r>
                        <a:rPr dirty="0" sz="900">
                          <a:latin typeface="Arial MT"/>
                          <a:cs typeface="Arial MT"/>
                        </a:rPr>
                        <a:t>Pusat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Panggilan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Agrobank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9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talian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1-300-88-2476;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438784" marR="977900" indent="-343535">
                        <a:lnSpc>
                          <a:spcPts val="1040"/>
                        </a:lnSpc>
                        <a:spcBef>
                          <a:spcPts val="825"/>
                        </a:spcBef>
                        <a:buAutoNum type="romanLcPeriod"/>
                        <a:tabLst>
                          <a:tab pos="438784" algn="l"/>
                          <a:tab pos="439420" algn="l"/>
                        </a:tabLst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Layari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laman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sesawang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rasmi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Agrobank </a:t>
                      </a:r>
                      <a:r>
                        <a:rPr dirty="0" sz="900" spc="-235">
                          <a:solidFill>
                            <a:srgbClr val="0000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u="sng" sz="900" spc="-5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 MT"/>
                          <a:cs typeface="Arial MT"/>
                          <a:hlinkClick r:id="rId2"/>
                        </a:rPr>
                        <a:t>www.agrobank.com.my </a:t>
                      </a:r>
                      <a:r>
                        <a:rPr dirty="0" sz="900">
                          <a:solidFill>
                            <a:srgbClr val="0000FF"/>
                          </a:solidFill>
                          <a:latin typeface="Arial MT"/>
                          <a:cs typeface="Arial MT"/>
                          <a:hlinkClick r:id="rId2"/>
                        </a:rPr>
                        <a:t>;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438784" marR="324485" indent="-343535">
                        <a:lnSpc>
                          <a:spcPts val="1030"/>
                        </a:lnSpc>
                        <a:spcBef>
                          <a:spcPts val="580"/>
                        </a:spcBef>
                        <a:buAutoNum type="romanLcPeriod"/>
                        <a:tabLst>
                          <a:tab pos="438784" algn="l"/>
                          <a:tab pos="439420" algn="l"/>
                        </a:tabLst>
                      </a:pPr>
                      <a:r>
                        <a:rPr dirty="0" sz="900" spc="-5">
                          <a:latin typeface="Arial MT"/>
                          <a:cs typeface="Arial MT"/>
                        </a:rPr>
                        <a:t>Kunjungi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Pusat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Kredit</a:t>
                      </a:r>
                      <a:r>
                        <a:rPr dirty="0" sz="9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Padi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atau</a:t>
                      </a:r>
                      <a:r>
                        <a:rPr dirty="0" sz="9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cawangan Agrobank </a:t>
                      </a:r>
                      <a:r>
                        <a:rPr dirty="0" sz="900" spc="-2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>
                          <a:latin typeface="Arial MT"/>
                          <a:cs typeface="Arial MT"/>
                        </a:rPr>
                        <a:t>yang</a:t>
                      </a:r>
                      <a:r>
                        <a:rPr dirty="0" sz="9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900" spc="-5">
                          <a:latin typeface="Arial MT"/>
                          <a:cs typeface="Arial MT"/>
                        </a:rPr>
                        <a:t>berdekatan;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93268" y="7963661"/>
            <a:ext cx="4965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Arial MT"/>
                <a:cs typeface="Arial MT"/>
              </a:rPr>
              <a:t>J</a:t>
            </a:r>
            <a:r>
              <a:rPr dirty="0" sz="900" spc="-5">
                <a:latin typeface="Arial MT"/>
                <a:cs typeface="Arial MT"/>
              </a:rPr>
              <a:t>un</a:t>
            </a:r>
            <a:r>
              <a:rPr dirty="0" sz="900" spc="-5">
                <a:latin typeface="Arial MT"/>
                <a:cs typeface="Arial MT"/>
              </a:rPr>
              <a:t> </a:t>
            </a:r>
            <a:r>
              <a:rPr dirty="0" sz="900" spc="-15">
                <a:latin typeface="Arial MT"/>
                <a:cs typeface="Arial MT"/>
              </a:rPr>
              <a:t>2</a:t>
            </a:r>
            <a:r>
              <a:rPr dirty="0" sz="900" spc="-5">
                <a:latin typeface="Arial MT"/>
                <a:cs typeface="Arial MT"/>
              </a:rPr>
              <a:t>023</a:t>
            </a:r>
            <a:endParaRPr sz="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IYZA RIZA BINTI DAMANHURI</dc:creator>
  <dc:title>FREQUENTLY ASKED QUESTION (FAQ) t</dc:title>
  <dcterms:created xsi:type="dcterms:W3CDTF">2023-09-19T03:05:58Z</dcterms:created>
  <dcterms:modified xsi:type="dcterms:W3CDTF">2023-09-19T03:05:58Z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2023-09-19T00:00:00Z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2023-09-19T00:00:00Z</vt:filetime>
  </property>
</Properties>
</file>